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F0"/>
                </a:solidFill>
              </a:rPr>
              <a:t>Я буду жить в своем народе</a:t>
            </a:r>
            <a:r>
              <a:rPr lang="ru-RU" sz="3600" b="1" i="1" dirty="0" smtClean="0">
                <a:solidFill>
                  <a:srgbClr val="00B0F0"/>
                </a:solidFill>
              </a:rPr>
              <a:t/>
            </a:r>
            <a:br>
              <a:rPr lang="ru-RU" sz="3600" b="1" i="1" dirty="0" smtClean="0">
                <a:solidFill>
                  <a:srgbClr val="00B0F0"/>
                </a:solidFill>
              </a:rPr>
            </a:br>
            <a:r>
              <a:rPr lang="ru-RU" sz="2700" b="1" i="1" dirty="0" smtClean="0">
                <a:solidFill>
                  <a:srgbClr val="00B0F0"/>
                </a:solidFill>
              </a:rPr>
              <a:t>Н. Рубцов</a:t>
            </a:r>
            <a:endParaRPr lang="ru-RU" sz="2700" b="1" i="1" dirty="0">
              <a:solidFill>
                <a:srgbClr val="00B0F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Стихи его настигают душу  внезапно. Они не томятся в книгах, не ждут, когда на них задержится читающий взгляд, а кажется, существуют в самом воздухе. Они, как ветер, как зелень, как синева, возникли из неба и земли и сами стали синевой и зеленью…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А. Романов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3987" y="1958181"/>
            <a:ext cx="2105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F0"/>
                </a:solidFill>
              </a:rPr>
              <a:t>Я буду жить в своем народе</a:t>
            </a:r>
            <a:r>
              <a:rPr lang="ru-RU" sz="3600" b="1" i="1" dirty="0" smtClean="0">
                <a:solidFill>
                  <a:srgbClr val="00B0F0"/>
                </a:solidFill>
              </a:rPr>
              <a:t/>
            </a:r>
            <a:br>
              <a:rPr lang="ru-RU" sz="3600" b="1" i="1" dirty="0" smtClean="0">
                <a:solidFill>
                  <a:srgbClr val="00B0F0"/>
                </a:solidFill>
              </a:rPr>
            </a:br>
            <a:r>
              <a:rPr lang="ru-RU" sz="2700" b="1" i="1" dirty="0" smtClean="0">
                <a:solidFill>
                  <a:srgbClr val="00B0F0"/>
                </a:solidFill>
              </a:rPr>
              <a:t>Н. Рубцов</a:t>
            </a:r>
            <a:endParaRPr lang="ru-RU" sz="2700" b="1" i="1" dirty="0">
              <a:solidFill>
                <a:srgbClr val="00B0F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Ферапонтов монастырь</a:t>
            </a:r>
            <a:endParaRPr lang="ru-RU" sz="1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3528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Стихотворение « Видение на холме, в котором во весь голос поэт говорит о прошлом, настоящем и будущем России.</a:t>
            </a:r>
          </a:p>
          <a:p>
            <a:pPr>
              <a:buNone/>
            </a:pPr>
            <a:endParaRPr lang="ru-RU" sz="1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Россия, Русь! Куда я ни взгляну…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За все твои страдания и битвы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Люблю твою, Россия, старину.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Твои леса, погосты и молитвы.</a:t>
            </a:r>
          </a:p>
          <a:p>
            <a:pPr>
              <a:buNone/>
            </a:pPr>
            <a:endParaRPr lang="ru-RU" sz="1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F0"/>
                </a:solidFill>
              </a:rPr>
              <a:t>Я буду жить в своем народе</a:t>
            </a:r>
            <a:r>
              <a:rPr lang="ru-RU" sz="3600" b="1" i="1" dirty="0" smtClean="0">
                <a:solidFill>
                  <a:srgbClr val="00B0F0"/>
                </a:solidFill>
              </a:rPr>
              <a:t/>
            </a:r>
            <a:br>
              <a:rPr lang="ru-RU" sz="3600" b="1" i="1" dirty="0" smtClean="0">
                <a:solidFill>
                  <a:srgbClr val="00B0F0"/>
                </a:solidFill>
              </a:rPr>
            </a:br>
            <a:r>
              <a:rPr lang="ru-RU" sz="2700" b="1" i="1" dirty="0" smtClean="0">
                <a:solidFill>
                  <a:srgbClr val="00B0F0"/>
                </a:solidFill>
              </a:rPr>
              <a:t>Н. Рубцов</a:t>
            </a:r>
            <a:endParaRPr lang="ru-RU" sz="2700" b="1" i="1" dirty="0">
              <a:solidFill>
                <a:srgbClr val="00B0F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Стихи Рубцова сами просятся на музыку, скорее даже музыка просится из стихов. Его стихи удивительно музыкальны. Поэзия его жизнелюбива, 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жизнеутверждающа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, проникнута верой в добро.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Тихая моя родина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Я ничего не забыл.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4114800"/>
            <a:ext cx="2801408" cy="210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F0"/>
                </a:solidFill>
              </a:rPr>
              <a:t>Я буду жить в своем народе</a:t>
            </a:r>
            <a:r>
              <a:rPr lang="ru-RU" sz="3600" b="1" i="1" dirty="0" smtClean="0">
                <a:solidFill>
                  <a:srgbClr val="00B0F0"/>
                </a:solidFill>
              </a:rPr>
              <a:t/>
            </a:r>
            <a:br>
              <a:rPr lang="ru-RU" sz="3600" b="1" i="1" dirty="0" smtClean="0">
                <a:solidFill>
                  <a:srgbClr val="00B0F0"/>
                </a:solidFill>
              </a:rPr>
            </a:br>
            <a:r>
              <a:rPr lang="ru-RU" sz="2700" b="1" i="1" dirty="0" smtClean="0">
                <a:solidFill>
                  <a:srgbClr val="00B0F0"/>
                </a:solidFill>
              </a:rPr>
              <a:t>Н. Рубцов</a:t>
            </a:r>
            <a:endParaRPr lang="ru-RU" sz="2700" b="1" i="1" dirty="0">
              <a:solidFill>
                <a:srgbClr val="00B0F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/>
              <a:t>                 </a:t>
            </a:r>
            <a:br>
              <a:rPr lang="ru-RU" sz="2000" dirty="0" smtClean="0"/>
            </a:br>
            <a:r>
              <a:rPr lang="ru-RU" sz="1900" b="1" i="1" dirty="0" smtClean="0">
                <a:solidFill>
                  <a:srgbClr val="7030A0"/>
                </a:solidFill>
              </a:rPr>
              <a:t>Сам поэт был наполнен Россиею,                  </a:t>
            </a:r>
            <a:br>
              <a:rPr lang="ru-RU" sz="1900" b="1" i="1" dirty="0" smtClean="0">
                <a:solidFill>
                  <a:srgbClr val="7030A0"/>
                </a:solidFill>
              </a:rPr>
            </a:br>
            <a:r>
              <a:rPr lang="ru-RU" sz="1900" b="1" i="1" dirty="0" smtClean="0">
                <a:solidFill>
                  <a:srgbClr val="7030A0"/>
                </a:solidFill>
              </a:rPr>
              <a:t>Полыханием северных зорь,                          </a:t>
            </a:r>
            <a:br>
              <a:rPr lang="ru-RU" sz="1900" b="1" i="1" dirty="0" smtClean="0">
                <a:solidFill>
                  <a:srgbClr val="7030A0"/>
                </a:solidFill>
              </a:rPr>
            </a:br>
            <a:r>
              <a:rPr lang="ru-RU" sz="1900" b="1" i="1" dirty="0" smtClean="0">
                <a:solidFill>
                  <a:srgbClr val="7030A0"/>
                </a:solidFill>
              </a:rPr>
              <a:t>Любовался он Сухоной синею,                        </a:t>
            </a:r>
            <a:br>
              <a:rPr lang="ru-RU" sz="1900" b="1" i="1" dirty="0" smtClean="0">
                <a:solidFill>
                  <a:srgbClr val="7030A0"/>
                </a:solidFill>
              </a:rPr>
            </a:br>
            <a:r>
              <a:rPr lang="ru-RU" sz="1900" b="1" i="1" dirty="0" smtClean="0">
                <a:solidFill>
                  <a:srgbClr val="7030A0"/>
                </a:solidFill>
              </a:rPr>
              <a:t>Изгоняя душевную хворь.     </a:t>
            </a:r>
            <a:br>
              <a:rPr lang="ru-RU" sz="1900" b="1" i="1" dirty="0" smtClean="0">
                <a:solidFill>
                  <a:srgbClr val="7030A0"/>
                </a:solidFill>
              </a:rPr>
            </a:br>
            <a:r>
              <a:rPr lang="ru-RU" sz="1900" b="1" i="1" dirty="0" smtClean="0">
                <a:solidFill>
                  <a:srgbClr val="7030A0"/>
                </a:solidFill>
              </a:rPr>
              <a:t>                       </a:t>
            </a:r>
            <a:br>
              <a:rPr lang="ru-RU" sz="1900" b="1" i="1" dirty="0" smtClean="0">
                <a:solidFill>
                  <a:srgbClr val="7030A0"/>
                </a:solidFill>
              </a:rPr>
            </a:br>
            <a:r>
              <a:rPr lang="ru-RU" sz="1900" b="1" i="1" dirty="0" smtClean="0">
                <a:solidFill>
                  <a:srgbClr val="7030A0"/>
                </a:solidFill>
              </a:rPr>
              <a:t>Красоту деревенскую, чистую,                          </a:t>
            </a:r>
            <a:br>
              <a:rPr lang="ru-RU" sz="1900" b="1" i="1" dirty="0" smtClean="0">
                <a:solidFill>
                  <a:srgbClr val="7030A0"/>
                </a:solidFill>
              </a:rPr>
            </a:br>
            <a:r>
              <a:rPr lang="ru-RU" sz="1900" b="1" i="1" dirty="0" smtClean="0">
                <a:solidFill>
                  <a:srgbClr val="7030A0"/>
                </a:solidFill>
              </a:rPr>
              <a:t>Воспевал он в твореньях своих.                      </a:t>
            </a:r>
            <a:br>
              <a:rPr lang="ru-RU" sz="1900" b="1" i="1" dirty="0" smtClean="0">
                <a:solidFill>
                  <a:srgbClr val="7030A0"/>
                </a:solidFill>
              </a:rPr>
            </a:br>
            <a:r>
              <a:rPr lang="ru-RU" sz="1900" b="1" i="1" dirty="0" smtClean="0">
                <a:solidFill>
                  <a:srgbClr val="7030A0"/>
                </a:solidFill>
              </a:rPr>
              <a:t>Вологодскую душу открытую,                   </a:t>
            </a:r>
            <a:br>
              <a:rPr lang="ru-RU" sz="1900" b="1" i="1" dirty="0" smtClean="0">
                <a:solidFill>
                  <a:srgbClr val="7030A0"/>
                </a:solidFill>
              </a:rPr>
            </a:br>
            <a:r>
              <a:rPr lang="ru-RU" sz="1900" b="1" i="1" dirty="0" smtClean="0">
                <a:solidFill>
                  <a:srgbClr val="7030A0"/>
                </a:solidFill>
              </a:rPr>
              <a:t>Как реликвию, вкладывал в стих. </a:t>
            </a:r>
          </a:p>
          <a:p>
            <a:pPr>
              <a:buNone/>
            </a:pPr>
            <a:r>
              <a:rPr lang="ru-RU" sz="1900" b="1" i="1" dirty="0" smtClean="0">
                <a:solidFill>
                  <a:srgbClr val="7030A0"/>
                </a:solidFill>
              </a:rPr>
              <a:t>                                    Н. Кузнецова</a:t>
            </a:r>
            <a:br>
              <a:rPr lang="ru-RU" sz="1900" b="1" i="1" dirty="0" smtClean="0">
                <a:solidFill>
                  <a:srgbClr val="7030A0"/>
                </a:solidFill>
              </a:rPr>
            </a:br>
            <a:endParaRPr lang="ru-RU" sz="1900" b="1" i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1447800" cy="262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576127"/>
            <a:ext cx="2895600" cy="199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F0"/>
                </a:solidFill>
              </a:rPr>
              <a:t>Я буду жить в своем народе</a:t>
            </a:r>
            <a:r>
              <a:rPr lang="ru-RU" sz="3600" b="1" i="1" dirty="0" smtClean="0">
                <a:solidFill>
                  <a:srgbClr val="00B0F0"/>
                </a:solidFill>
              </a:rPr>
              <a:t/>
            </a:r>
            <a:br>
              <a:rPr lang="ru-RU" sz="3600" b="1" i="1" dirty="0" smtClean="0">
                <a:solidFill>
                  <a:srgbClr val="00B0F0"/>
                </a:solidFill>
              </a:rPr>
            </a:br>
            <a:r>
              <a:rPr lang="ru-RU" sz="2700" b="1" i="1" dirty="0" smtClean="0">
                <a:solidFill>
                  <a:srgbClr val="00B0F0"/>
                </a:solidFill>
              </a:rPr>
              <a:t>Н. Рубцов</a:t>
            </a:r>
            <a:endParaRPr lang="ru-RU" sz="2700" b="1" i="1" dirty="0">
              <a:solidFill>
                <a:srgbClr val="00B0F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                 </a:t>
            </a:r>
            <a:br>
              <a:rPr lang="ru-RU" sz="2000" dirty="0" smtClean="0"/>
            </a:b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Читаешь строки его стихов, и тебя возносит к небу, и такая благодать в достигнутых высях, такая чарующая даль открывается вокруг, и все освещено светом звезды полей. Читаешь строки, и словно бы самые главные и чистые чувства, отражаясь, возвращаются к тебе, и замирает сердце.</a:t>
            </a:r>
            <a:endParaRPr lang="ru-RU" sz="19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14600"/>
            <a:ext cx="3505200" cy="206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F0"/>
                </a:solidFill>
              </a:rPr>
              <a:t>Я буду жить в своем народе</a:t>
            </a:r>
            <a:r>
              <a:rPr lang="ru-RU" sz="3600" b="1" i="1" dirty="0" smtClean="0">
                <a:solidFill>
                  <a:srgbClr val="00B0F0"/>
                </a:solidFill>
              </a:rPr>
              <a:t/>
            </a:r>
            <a:br>
              <a:rPr lang="ru-RU" sz="3600" b="1" i="1" dirty="0" smtClean="0">
                <a:solidFill>
                  <a:srgbClr val="00B0F0"/>
                </a:solidFill>
              </a:rPr>
            </a:br>
            <a:r>
              <a:rPr lang="ru-RU" sz="2700" b="1" i="1" dirty="0" smtClean="0">
                <a:solidFill>
                  <a:srgbClr val="00B0F0"/>
                </a:solidFill>
              </a:rPr>
              <a:t>Н. Рубцов</a:t>
            </a:r>
            <a:endParaRPr lang="ru-RU" sz="2700" b="1" i="1" dirty="0">
              <a:solidFill>
                <a:srgbClr val="00B0F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                 </a:t>
            </a:r>
            <a:br>
              <a:rPr lang="ru-RU" sz="2000" dirty="0" smtClean="0"/>
            </a:br>
            <a:endParaRPr lang="ru-RU" sz="2000" dirty="0" smtClean="0"/>
          </a:p>
          <a:p>
            <a:pPr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Звезда полей горит, не угасая, 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Для всех тревожных жителей земли,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Своим лучом приветливым касаясь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Всех городов, поднявшихся вдали.</a:t>
            </a:r>
            <a:endParaRPr lang="ru-RU" sz="19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14600"/>
            <a:ext cx="3505200" cy="206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5814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F0"/>
                </a:solidFill>
              </a:rPr>
              <a:t>Я буду жить в своем народе</a:t>
            </a:r>
            <a:r>
              <a:rPr lang="ru-RU" sz="3600" b="1" i="1" dirty="0" smtClean="0">
                <a:solidFill>
                  <a:srgbClr val="00B0F0"/>
                </a:solidFill>
              </a:rPr>
              <a:t/>
            </a:r>
            <a:br>
              <a:rPr lang="ru-RU" sz="3600" b="1" i="1" dirty="0" smtClean="0">
                <a:solidFill>
                  <a:srgbClr val="00B0F0"/>
                </a:solidFill>
              </a:rPr>
            </a:br>
            <a:r>
              <a:rPr lang="ru-RU" sz="2700" b="1" i="1" dirty="0" smtClean="0">
                <a:solidFill>
                  <a:srgbClr val="00B0F0"/>
                </a:solidFill>
              </a:rPr>
              <a:t>Н. Рубцов</a:t>
            </a:r>
            <a:endParaRPr lang="ru-RU" sz="2700" b="1" i="1" dirty="0">
              <a:solidFill>
                <a:srgbClr val="00B0F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               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Читаешь стихи, и  видишь прикосновение живого лепестка, чувствуешь касание дождевой капли, шелест туманной утренней волны, слышишь далекое предсказание кукушки, полет стрекозы и медленное  падение осеннего листа.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2000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2438400" cy="228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5814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F0"/>
                </a:solidFill>
              </a:rPr>
              <a:t>Я буду жить в своем народе</a:t>
            </a:r>
            <a:r>
              <a:rPr lang="ru-RU" sz="3600" b="1" i="1" dirty="0" smtClean="0">
                <a:solidFill>
                  <a:srgbClr val="00B0F0"/>
                </a:solidFill>
              </a:rPr>
              <a:t/>
            </a:r>
            <a:br>
              <a:rPr lang="ru-RU" sz="3600" b="1" i="1" dirty="0" smtClean="0">
                <a:solidFill>
                  <a:srgbClr val="00B0F0"/>
                </a:solidFill>
              </a:rPr>
            </a:br>
            <a:r>
              <a:rPr lang="ru-RU" sz="2700" b="1" i="1" dirty="0" smtClean="0">
                <a:solidFill>
                  <a:srgbClr val="00B0F0"/>
                </a:solidFill>
              </a:rPr>
              <a:t>Н. Рубцов</a:t>
            </a:r>
            <a:endParaRPr lang="ru-RU" sz="2700" b="1" i="1" dirty="0">
              <a:solidFill>
                <a:srgbClr val="00B0F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    </a:t>
            </a:r>
          </a:p>
          <a:p>
            <a:pPr>
              <a:buNone/>
            </a:pPr>
            <a:endParaRPr lang="ru-RU" sz="20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2000" b="1" i="1" dirty="0" smtClean="0">
                <a:solidFill>
                  <a:srgbClr val="7030A0"/>
                </a:solidFill>
              </a:rPr>
              <a:t>Улетели листья с тополей, Повторилась  в мире неизбежность.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Не жалей ты листья, не жалей,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А жалей мою любовь и нежность.</a:t>
            </a:r>
          </a:p>
          <a:p>
            <a:pPr>
              <a:buNone/>
            </a:pPr>
            <a:endParaRPr lang="ru-RU" sz="2000" b="1" i="1" dirty="0" smtClean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5814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F0"/>
                </a:solidFill>
              </a:rPr>
              <a:t>Я буду жить в своем народе</a:t>
            </a:r>
            <a:r>
              <a:rPr lang="ru-RU" sz="3600" b="1" i="1" dirty="0" smtClean="0">
                <a:solidFill>
                  <a:srgbClr val="00B0F0"/>
                </a:solidFill>
              </a:rPr>
              <a:t/>
            </a:r>
            <a:br>
              <a:rPr lang="ru-RU" sz="3600" b="1" i="1" dirty="0" smtClean="0">
                <a:solidFill>
                  <a:srgbClr val="00B0F0"/>
                </a:solidFill>
              </a:rPr>
            </a:br>
            <a:r>
              <a:rPr lang="ru-RU" sz="2700" b="1" i="1" dirty="0" smtClean="0">
                <a:solidFill>
                  <a:srgbClr val="00B0F0"/>
                </a:solidFill>
              </a:rPr>
              <a:t>Н. Рубцов</a:t>
            </a:r>
            <a:endParaRPr lang="ru-RU" sz="2700" b="1" i="1" dirty="0">
              <a:solidFill>
                <a:srgbClr val="00B0F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   </a:t>
            </a:r>
            <a:endParaRPr lang="ru-RU" sz="20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 Короткую жизнь прожил поэт. Он видел очень далеко, был прозорлив, обладал потрясающим даром предвидения. Многие его строчки  поистине пророческие.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Я умру в крещенские морозы.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Я умру, когда трещат березы…</a:t>
            </a:r>
          </a:p>
          <a:p>
            <a:pPr>
              <a:buNone/>
            </a:pPr>
            <a:endParaRPr lang="ru-RU" sz="2000" b="1" i="1" dirty="0" smtClean="0">
              <a:solidFill>
                <a:srgbClr val="7030A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76300" y="1729581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5814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F0"/>
                </a:solidFill>
              </a:rPr>
              <a:t>Я буду жить в своем народе</a:t>
            </a:r>
            <a:r>
              <a:rPr lang="ru-RU" sz="3600" b="1" i="1" dirty="0" smtClean="0">
                <a:solidFill>
                  <a:srgbClr val="00B0F0"/>
                </a:solidFill>
              </a:rPr>
              <a:t/>
            </a:r>
            <a:br>
              <a:rPr lang="ru-RU" sz="3600" b="1" i="1" dirty="0" smtClean="0">
                <a:solidFill>
                  <a:srgbClr val="00B0F0"/>
                </a:solidFill>
              </a:rPr>
            </a:br>
            <a:r>
              <a:rPr lang="ru-RU" sz="2700" b="1" i="1" dirty="0" smtClean="0">
                <a:solidFill>
                  <a:srgbClr val="00B0F0"/>
                </a:solidFill>
              </a:rPr>
              <a:t>Н. Рубцов</a:t>
            </a:r>
            <a:endParaRPr lang="ru-RU" sz="2700" b="1" i="1" dirty="0">
              <a:solidFill>
                <a:srgbClr val="00B0F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   </a:t>
            </a:r>
            <a:endParaRPr lang="ru-RU" sz="20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 Его поэзия нужна людям. Его стихи читают, знают наизусть, его память чтят, ему посвящают стихи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Я, читая стихи твои, плачу,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и сквозь призму раскинутых дней,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собирая по каплям удачу,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я шагаю дорогой твоей.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   Н. Рябова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endParaRPr lang="ru-RU" sz="2000" b="1" i="1" dirty="0" smtClean="0">
              <a:solidFill>
                <a:srgbClr val="7030A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76300" y="1729581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5814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F0"/>
                </a:solidFill>
              </a:rPr>
              <a:t>Я буду жить в своем народе</a:t>
            </a:r>
            <a:r>
              <a:rPr lang="ru-RU" sz="3600" b="1" i="1" dirty="0" smtClean="0">
                <a:solidFill>
                  <a:srgbClr val="00B0F0"/>
                </a:solidFill>
              </a:rPr>
              <a:t/>
            </a:r>
            <a:br>
              <a:rPr lang="ru-RU" sz="3600" b="1" i="1" dirty="0" smtClean="0">
                <a:solidFill>
                  <a:srgbClr val="00B0F0"/>
                </a:solidFill>
              </a:rPr>
            </a:br>
            <a:r>
              <a:rPr lang="ru-RU" sz="2700" b="1" i="1" dirty="0" smtClean="0">
                <a:solidFill>
                  <a:srgbClr val="00B0F0"/>
                </a:solidFill>
              </a:rPr>
              <a:t>Н. Рубцов</a:t>
            </a:r>
            <a:endParaRPr lang="ru-RU" sz="2700" b="1" i="1" dirty="0">
              <a:solidFill>
                <a:srgbClr val="00B0F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   </a:t>
            </a:r>
            <a:endParaRPr lang="ru-RU" sz="20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 Строчки « Я буду жить в своем народе» оказались пророческими. Уже 14 лет на Вологодчине проходит фестиваль  музыки и поэзии имени Н. Рубцова « </a:t>
            </a:r>
            <a:r>
              <a:rPr lang="ru-RU" sz="2000" b="1" i="1" smtClean="0">
                <a:solidFill>
                  <a:schemeClr val="accent6">
                    <a:lumMod val="75000"/>
                  </a:schemeClr>
                </a:solidFill>
              </a:rPr>
              <a:t>Рубцовская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 осень». Это дань любви и уважения великому поэту.</a:t>
            </a:r>
            <a:endParaRPr lang="ru-RU" sz="2000" b="1" i="1" dirty="0" smtClean="0">
              <a:solidFill>
                <a:srgbClr val="7030A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76300" y="1729581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F0"/>
                </a:solidFill>
              </a:rPr>
              <a:t>Я буду жить в своем народе</a:t>
            </a:r>
            <a:r>
              <a:rPr lang="ru-RU" sz="3600" b="1" i="1" dirty="0" smtClean="0">
                <a:solidFill>
                  <a:srgbClr val="00B0F0"/>
                </a:solidFill>
              </a:rPr>
              <a:t/>
            </a:r>
            <a:br>
              <a:rPr lang="ru-RU" sz="3600" b="1" i="1" dirty="0" smtClean="0">
                <a:solidFill>
                  <a:srgbClr val="00B0F0"/>
                </a:solidFill>
              </a:rPr>
            </a:br>
            <a:r>
              <a:rPr lang="ru-RU" sz="2700" b="1" i="1" dirty="0" smtClean="0">
                <a:solidFill>
                  <a:srgbClr val="00B0F0"/>
                </a:solidFill>
              </a:rPr>
              <a:t>Н. Рубцов</a:t>
            </a:r>
            <a:endParaRPr lang="ru-RU" sz="2700" b="1" i="1" dirty="0">
              <a:solidFill>
                <a:srgbClr val="00B0F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b="1" i="1" smtClean="0">
              <a:solidFill>
                <a:schemeClr val="accent6">
                  <a:lumMod val="75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smtClean="0">
                <a:solidFill>
                  <a:schemeClr val="accent6">
                    <a:lumMod val="75000"/>
                  </a:schemeClr>
                </a:solidFill>
              </a:rPr>
              <a:t>Родился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Николай Рубцов в  поселке Емецк Архангельской области. Мать умерла рано, а отец погиб на войне.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2049411" cy="317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5814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F0"/>
                </a:solidFill>
              </a:rPr>
              <a:t>Я буду жить в своем народе</a:t>
            </a:r>
            <a:r>
              <a:rPr lang="ru-RU" sz="3600" b="1" i="1" dirty="0" smtClean="0">
                <a:solidFill>
                  <a:srgbClr val="00B0F0"/>
                </a:solidFill>
              </a:rPr>
              <a:t/>
            </a:r>
            <a:br>
              <a:rPr lang="ru-RU" sz="3600" b="1" i="1" dirty="0" smtClean="0">
                <a:solidFill>
                  <a:srgbClr val="00B0F0"/>
                </a:solidFill>
              </a:rPr>
            </a:br>
            <a:r>
              <a:rPr lang="ru-RU" sz="2700" b="1" i="1" dirty="0" smtClean="0">
                <a:solidFill>
                  <a:srgbClr val="00B0F0"/>
                </a:solidFill>
              </a:rPr>
              <a:t>Н. Рубцов</a:t>
            </a:r>
            <a:endParaRPr lang="ru-RU" sz="2700" b="1" i="1" dirty="0">
              <a:solidFill>
                <a:srgbClr val="00B0F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   </a:t>
            </a:r>
            <a:endParaRPr lang="ru-RU" sz="20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2000" b="1" i="1" dirty="0" smtClean="0">
                <a:solidFill>
                  <a:srgbClr val="7030A0"/>
                </a:solidFill>
              </a:rPr>
              <a:t>Работу выполнила Костоусова Нина Николаевна, учитель русского языка и литературы 1 кв.к.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МОУ СОШ с.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Быньги</a:t>
            </a:r>
            <a:endParaRPr lang="ru-RU" sz="2000" b="1" i="1" dirty="0" smtClean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0"/>
            <a:ext cx="39497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F0"/>
                </a:solidFill>
              </a:rPr>
              <a:t>Я буду жить в своем народе</a:t>
            </a:r>
            <a:r>
              <a:rPr lang="ru-RU" sz="3600" b="1" i="1" dirty="0" smtClean="0">
                <a:solidFill>
                  <a:srgbClr val="00B0F0"/>
                </a:solidFill>
              </a:rPr>
              <a:t/>
            </a:r>
            <a:br>
              <a:rPr lang="ru-RU" sz="3600" b="1" i="1" dirty="0" smtClean="0">
                <a:solidFill>
                  <a:srgbClr val="00B0F0"/>
                </a:solidFill>
              </a:rPr>
            </a:br>
            <a:r>
              <a:rPr lang="ru-RU" sz="2700" b="1" i="1" dirty="0" smtClean="0">
                <a:solidFill>
                  <a:srgbClr val="00B0F0"/>
                </a:solidFill>
              </a:rPr>
              <a:t>Н. Рубцов</a:t>
            </a:r>
            <a:endParaRPr lang="ru-RU" sz="2700" b="1" i="1" dirty="0">
              <a:solidFill>
                <a:srgbClr val="00B0F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С 1942 года началась для Коли детдомовская жизнь. Потом школа- семилетка,  лесотехнический техникум, работа на рыболовецком судне в Архангельске, на Кировском заводе в Ленинграде, творческий конкурс  в литинституте имени Горького и первые стихи. Вои и вся биография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3784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F0"/>
                </a:solidFill>
              </a:rPr>
              <a:t>Я буду жить в своем народе</a:t>
            </a:r>
            <a:r>
              <a:rPr lang="ru-RU" sz="3600" b="1" i="1" dirty="0" smtClean="0">
                <a:solidFill>
                  <a:srgbClr val="00B0F0"/>
                </a:solidFill>
              </a:rPr>
              <a:t/>
            </a:r>
            <a:br>
              <a:rPr lang="ru-RU" sz="3600" b="1" i="1" dirty="0" smtClean="0">
                <a:solidFill>
                  <a:srgbClr val="00B0F0"/>
                </a:solidFill>
              </a:rPr>
            </a:br>
            <a:r>
              <a:rPr lang="ru-RU" sz="2700" b="1" i="1" dirty="0" smtClean="0">
                <a:solidFill>
                  <a:srgbClr val="00B0F0"/>
                </a:solidFill>
              </a:rPr>
              <a:t>Н. Рубцов</a:t>
            </a:r>
            <a:endParaRPr lang="ru-RU" sz="2700" b="1" i="1" dirty="0">
              <a:solidFill>
                <a:srgbClr val="00B0F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В 14 лет Коля заканчивает школу – семилетку в Никольском детском доме и решает осуществить свою мечту- стать моряком. Едет в Ригу, решает поступать в мореходное училище. Но увы!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36220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F0"/>
                </a:solidFill>
              </a:rPr>
              <a:t>Я буду жить в своем народе</a:t>
            </a:r>
            <a:r>
              <a:rPr lang="ru-RU" sz="3600" b="1" i="1" dirty="0" smtClean="0">
                <a:solidFill>
                  <a:srgbClr val="00B0F0"/>
                </a:solidFill>
              </a:rPr>
              <a:t/>
            </a:r>
            <a:br>
              <a:rPr lang="ru-RU" sz="3600" b="1" i="1" dirty="0" smtClean="0">
                <a:solidFill>
                  <a:srgbClr val="00B0F0"/>
                </a:solidFill>
              </a:rPr>
            </a:br>
            <a:r>
              <a:rPr lang="ru-RU" sz="2700" b="1" i="1" dirty="0" smtClean="0">
                <a:solidFill>
                  <a:srgbClr val="00B0F0"/>
                </a:solidFill>
              </a:rPr>
              <a:t>Н. Рубцов</a:t>
            </a:r>
            <a:endParaRPr lang="ru-RU" sz="2700" b="1" i="1" dirty="0">
              <a:solidFill>
                <a:srgbClr val="00B0F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    А на море он все- таки попал. На службу.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Там вместе с товарищами по службе он  увлекся стихами С. Есенина, входит в литературную группу, пишет стихи.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081968"/>
            <a:ext cx="3048000" cy="378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F0"/>
                </a:solidFill>
              </a:rPr>
              <a:t>Я буду жить в своем народе</a:t>
            </a:r>
            <a:r>
              <a:rPr lang="ru-RU" sz="3600" b="1" i="1" dirty="0" smtClean="0">
                <a:solidFill>
                  <a:srgbClr val="00B0F0"/>
                </a:solidFill>
              </a:rPr>
              <a:t/>
            </a:r>
            <a:br>
              <a:rPr lang="ru-RU" sz="3600" b="1" i="1" dirty="0" smtClean="0">
                <a:solidFill>
                  <a:srgbClr val="00B0F0"/>
                </a:solidFill>
              </a:rPr>
            </a:br>
            <a:r>
              <a:rPr lang="ru-RU" sz="2700" b="1" i="1" dirty="0" smtClean="0">
                <a:solidFill>
                  <a:srgbClr val="00B0F0"/>
                </a:solidFill>
              </a:rPr>
              <a:t>Н. Рубцов</a:t>
            </a:r>
            <a:endParaRPr lang="ru-RU" sz="2700" b="1" i="1" dirty="0">
              <a:solidFill>
                <a:srgbClr val="00B0F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    В 1962 году Николай Рубцов поступил в Литературный институт имени Горького в Москве и познакомился с С.Ю. 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Куняевым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, В.В. 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Кожиновым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, которые в трудную минуту всегда помогали Рубцову.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09800"/>
            <a:ext cx="2980920" cy="323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F0"/>
                </a:solidFill>
              </a:rPr>
              <a:t>Я буду жить в своем народе</a:t>
            </a:r>
            <a:r>
              <a:rPr lang="ru-RU" sz="3600" b="1" i="1" dirty="0" smtClean="0">
                <a:solidFill>
                  <a:srgbClr val="00B0F0"/>
                </a:solidFill>
              </a:rPr>
              <a:t/>
            </a:r>
            <a:br>
              <a:rPr lang="ru-RU" sz="3600" b="1" i="1" dirty="0" smtClean="0">
                <a:solidFill>
                  <a:srgbClr val="00B0F0"/>
                </a:solidFill>
              </a:rPr>
            </a:br>
            <a:r>
              <a:rPr lang="ru-RU" sz="2700" b="1" i="1" dirty="0" smtClean="0">
                <a:solidFill>
                  <a:srgbClr val="00B0F0"/>
                </a:solidFill>
              </a:rPr>
              <a:t>Н. Рубцов</a:t>
            </a:r>
            <a:endParaRPr lang="ru-RU" sz="2700" b="1" i="1" dirty="0">
              <a:solidFill>
                <a:srgbClr val="00B0F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 Первая книга стихов поэта  «Лирика» вышла в 1965 году в Архангельске. Затем были изданы поэтические сборники « Звезда полей»( 1967), « Душа хранит»( 1969), « Сосен шум» (1970)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Сборник стихов « Зеленые цветы» вышел уже после смерти поэта.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11049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590800"/>
            <a:ext cx="11049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905000"/>
            <a:ext cx="11049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667000" y="3733800"/>
            <a:ext cx="11049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4800600"/>
            <a:ext cx="11049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F0"/>
                </a:solidFill>
              </a:rPr>
              <a:t>Я буду жить в своем народе</a:t>
            </a:r>
            <a:r>
              <a:rPr lang="ru-RU" sz="3600" b="1" i="1" dirty="0" smtClean="0">
                <a:solidFill>
                  <a:srgbClr val="00B0F0"/>
                </a:solidFill>
              </a:rPr>
              <a:t/>
            </a:r>
            <a:br>
              <a:rPr lang="ru-RU" sz="3600" b="1" i="1" dirty="0" smtClean="0">
                <a:solidFill>
                  <a:srgbClr val="00B0F0"/>
                </a:solidFill>
              </a:rPr>
            </a:br>
            <a:r>
              <a:rPr lang="ru-RU" sz="2700" b="1" i="1" dirty="0" smtClean="0">
                <a:solidFill>
                  <a:srgbClr val="00B0F0"/>
                </a:solidFill>
              </a:rPr>
              <a:t>Н. Рубцов</a:t>
            </a:r>
            <a:endParaRPr lang="ru-RU" sz="2700" b="1" i="1" dirty="0">
              <a:solidFill>
                <a:srgbClr val="00B0F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smtClean="0"/>
              <a:t>О своей поэзии сам Николай Рубцов написал: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Я переписывать не стану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Из книги Тютчева и Фета,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Я даже слушать перестану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Того же Тютчева и Фета.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И я придумывать не стану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Себя особого, Рубцова,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За это верить перестану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В того же самого Рубцова,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Но я у Тютчева и Фета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Проверю искреннее слово,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Чтоб книгу Тютчева и Фета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Продолжить книгою Рубцов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а!..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11049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590800"/>
            <a:ext cx="11049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905000"/>
            <a:ext cx="11049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667000" y="3733800"/>
            <a:ext cx="11049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4800600"/>
            <a:ext cx="11049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F0"/>
                </a:solidFill>
              </a:rPr>
              <a:t>Я буду жить в своем народе</a:t>
            </a:r>
            <a:r>
              <a:rPr lang="ru-RU" sz="3600" b="1" i="1" dirty="0" smtClean="0">
                <a:solidFill>
                  <a:srgbClr val="00B0F0"/>
                </a:solidFill>
              </a:rPr>
              <a:t/>
            </a:r>
            <a:br>
              <a:rPr lang="ru-RU" sz="3600" b="1" i="1" dirty="0" smtClean="0">
                <a:solidFill>
                  <a:srgbClr val="00B0F0"/>
                </a:solidFill>
              </a:rPr>
            </a:br>
            <a:r>
              <a:rPr lang="ru-RU" sz="2700" b="1" i="1" dirty="0" smtClean="0">
                <a:solidFill>
                  <a:srgbClr val="00B0F0"/>
                </a:solidFill>
              </a:rPr>
              <a:t>Н. Рубцов</a:t>
            </a:r>
            <a:endParaRPr lang="ru-RU" sz="2700" b="1" i="1" dirty="0">
              <a:solidFill>
                <a:srgbClr val="00B0F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Поэзию Николая Рубцова называют « тихой лирикой» за простоту, добро и правду.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Он искал свое и нашел свое, что почувствуешь в каждой его строке: это любовь к Родине, воплотившаяся в словах и звуках.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372563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533</Words>
  <PresentationFormat>Экран (4:3)</PresentationFormat>
  <Paragraphs>90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Я буду жить в своем народе Н. Рубцов</vt:lpstr>
      <vt:lpstr>Я буду жить в своем народе Н. Рубцов</vt:lpstr>
      <vt:lpstr>Я буду жить в своем народе Н. Рубцов</vt:lpstr>
      <vt:lpstr>Я буду жить в своем народе Н. Рубцов</vt:lpstr>
      <vt:lpstr>Я буду жить в своем народе Н. Рубцов</vt:lpstr>
      <vt:lpstr>Я буду жить в своем народе Н. Рубцов</vt:lpstr>
      <vt:lpstr>Я буду жить в своем народе Н. Рубцов</vt:lpstr>
      <vt:lpstr>Я буду жить в своем народе Н. Рубцов</vt:lpstr>
      <vt:lpstr>Я буду жить в своем народе Н. Рубцов</vt:lpstr>
      <vt:lpstr>Я буду жить в своем народе Н. Рубцов</vt:lpstr>
      <vt:lpstr>Я буду жить в своем народе Н. Рубцов</vt:lpstr>
      <vt:lpstr>Я буду жить в своем народе Н. Рубцов</vt:lpstr>
      <vt:lpstr>Я буду жить в своем народе Н. Рубцов</vt:lpstr>
      <vt:lpstr>Я буду жить в своем народе Н. Рубцов</vt:lpstr>
      <vt:lpstr>Я буду жить в своем народе Н. Рубцов</vt:lpstr>
      <vt:lpstr>Я буду жить в своем народе Н. Рубцов</vt:lpstr>
      <vt:lpstr>Я буду жить в своем народе Н. Рубцов</vt:lpstr>
      <vt:lpstr>Я буду жить в своем народе Н. Рубцов</vt:lpstr>
      <vt:lpstr>Я буду жить в своем народе Н. Рубцов</vt:lpstr>
      <vt:lpstr>Я буду жить в своем народе Н. Рубцов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буду жить в своем народе Н. Рубцов</dc:title>
  <cp:lastModifiedBy>Admin</cp:lastModifiedBy>
  <cp:revision>16</cp:revision>
  <dcterms:modified xsi:type="dcterms:W3CDTF">2011-12-22T15:32:55Z</dcterms:modified>
</cp:coreProperties>
</file>